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7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4"/>
    <p:sldMasterId id="2147484410" r:id="rId5"/>
    <p:sldMasterId id="2147484427" r:id="rId6"/>
    <p:sldMasterId id="2147484444" r:id="rId7"/>
    <p:sldMasterId id="2147484461" r:id="rId8"/>
    <p:sldMasterId id="2147484478" r:id="rId9"/>
    <p:sldMasterId id="2147484495" r:id="rId10"/>
    <p:sldMasterId id="2147484512" r:id="rId11"/>
  </p:sldMasterIdLst>
  <p:notesMasterIdLst>
    <p:notesMasterId r:id="rId16"/>
  </p:notesMasterIdLst>
  <p:handoutMasterIdLst>
    <p:handoutMasterId r:id="rId17"/>
  </p:handoutMasterIdLst>
  <p:sldIdLst>
    <p:sldId id="263" r:id="rId12"/>
    <p:sldId id="264" r:id="rId13"/>
    <p:sldId id="265" r:id="rId14"/>
    <p:sldId id="25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B0"/>
    <a:srgbClr val="3F5564"/>
    <a:srgbClr val="0077BC"/>
    <a:srgbClr val="D53878"/>
    <a:srgbClr val="008391"/>
    <a:srgbClr val="FBF2B4"/>
    <a:srgbClr val="F0CD50"/>
    <a:srgbClr val="4675B7"/>
    <a:srgbClr val="DBD1E6"/>
    <a:srgbClr val="D2D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6807" autoAdjust="0"/>
  </p:normalViewPr>
  <p:slideViewPr>
    <p:cSldViewPr snapToGrid="0">
      <p:cViewPr varScale="1">
        <p:scale>
          <a:sx n="72" d="100"/>
          <a:sy n="72" d="100"/>
        </p:scale>
        <p:origin x="38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6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10" Type="http://schemas.openxmlformats.org/officeDocument/2006/relationships/slideMaster" Target="slideMasters/slideMaster7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B566-3845-4DC0-8CE2-DC15231A2062}" type="datetime1">
              <a:rPr lang="sv-SE" smtClean="0"/>
              <a:t>2024-12-17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FFDC-F934-4037-B505-500B08CD3B8C}" type="datetime1">
              <a:rPr lang="sv-SE" smtClean="0"/>
              <a:t>2024-12-17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BBFA50B-E819-411C-B95B-B3FD3A3FC2B7}" type="datetime1">
              <a:rPr lang="sv-SE" smtClean="0"/>
              <a:t>2024-12-17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2735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430389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871652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083233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40355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87650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3670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7267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394286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77547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5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88E3460-7228-4DB3-A6B8-F304B211BC3F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00141488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81ADCA10-B0AD-4D27-A94A-34783BF31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553C1A9-DB36-4729-A526-0352AB7C6E25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8212309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6530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840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129371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69838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535697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854282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00635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311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694464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1932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2873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370054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01674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2599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532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A335F1B5-8765-459C-802C-DA62079417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76441280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88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2BC929D8-093F-4826-8D04-F268FF63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5635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5128C6-B678-4715-9D0F-D4C07F59ED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072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807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1503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3241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909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2246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083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90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099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1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A5CC9138-760F-4A17-8B1B-6D99EFF79AD6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858437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&#10;&#10;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2C9C189C-4F50-4B1D-9EA5-30AB73E59C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01825FE-CC31-4DE6-9AA9-7C27B553E870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917259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215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138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53767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67873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13503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27795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24989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515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1209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202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916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70678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529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940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477CCA5E-96FA-4B08-97E3-9C131E99F26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</a:t>
            </a:r>
            <a:r>
              <a:rPr lang="sv-SE" sz="1050" dirty="0">
                <a:solidFill>
                  <a:schemeClr val="tx1"/>
                </a:solidFill>
              </a:rPr>
              <a:t>öppen</a:t>
            </a:r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2395555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01D92FDB-2EC0-4D2B-9027-B2C6802AC7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3B86F8F-A217-4EC5-95CF-481328A25B1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4310153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26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0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99046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29012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83832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59057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82183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7798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4292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11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07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84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8063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31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F54FBE38-BAA0-4913-A593-C4237FC13E33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5231172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48B20EB8-4FF0-4D86-B782-FE843B459F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66C4A4B-0FFF-4609-BF3A-89A12B42C121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1240437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064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832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8605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30186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12043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810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66406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611373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02658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635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9585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97697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02914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6335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3A12899-234C-4D37-942E-64C01D64533B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7246972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D9E1B7B2-3451-4D29-B53E-14A2743034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A484A78-938B-41DE-9685-15EC3BD0A57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5666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17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196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509150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592984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027434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156330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189945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277629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54532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2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113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97308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7122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8899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715C386-526F-48AC-AD19-830972616829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5876177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D4F390AC-3BA8-4C70-9E3A-28CC7DA517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342DB73-4413-4392-B228-119A141D349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22942773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8244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2118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11878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621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4.xml"/><Relationship Id="rId16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Platshållare för bildnummer 1">
            <a:extLst>
              <a:ext uri="{FF2B5EF4-FFF2-40B4-BE49-F238E27FC236}">
                <a16:creationId xmlns:a16="http://schemas.microsoft.com/office/drawing/2014/main" id="{49735908-7AA6-42A8-8D13-0A080094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98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412" r:id="rId2"/>
    <p:sldLayoutId id="2147484413" r:id="rId3"/>
    <p:sldLayoutId id="2147484414" r:id="rId4"/>
    <p:sldLayoutId id="2147484415" r:id="rId5"/>
    <p:sldLayoutId id="2147484416" r:id="rId6"/>
    <p:sldLayoutId id="2147484417" r:id="rId7"/>
    <p:sldLayoutId id="2147484418" r:id="rId8"/>
    <p:sldLayoutId id="2147484419" r:id="rId9"/>
    <p:sldLayoutId id="2147484420" r:id="rId10"/>
    <p:sldLayoutId id="2147484421" r:id="rId11"/>
    <p:sldLayoutId id="2147484422" r:id="rId12"/>
    <p:sldLayoutId id="2147484423" r:id="rId13"/>
    <p:sldLayoutId id="2147484424" r:id="rId14"/>
    <p:sldLayoutId id="2147484425" r:id="rId15"/>
    <p:sldLayoutId id="2147484426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6FC2686-3742-4CA7-96AE-CD7BBA1A90F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2A7AAA3E-885B-47E9-ACBA-A0293FCE5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359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30" r:id="rId3"/>
    <p:sldLayoutId id="2147484431" r:id="rId4"/>
    <p:sldLayoutId id="2147484432" r:id="rId5"/>
    <p:sldLayoutId id="2147484433" r:id="rId6"/>
    <p:sldLayoutId id="2147484434" r:id="rId7"/>
    <p:sldLayoutId id="2147484435" r:id="rId8"/>
    <p:sldLayoutId id="2147484436" r:id="rId9"/>
    <p:sldLayoutId id="2147484437" r:id="rId10"/>
    <p:sldLayoutId id="2147484438" r:id="rId11"/>
    <p:sldLayoutId id="2147484439" r:id="rId12"/>
    <p:sldLayoutId id="2147484440" r:id="rId13"/>
    <p:sldLayoutId id="2147484441" r:id="rId14"/>
    <p:sldLayoutId id="2147484442" r:id="rId15"/>
    <p:sldLayoutId id="21474844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DFF76B2-A88A-470E-B646-73BDC425A6E8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4D8D5E03-09FD-47B8-83A3-7C8B23D87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693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  <p:sldLayoutId id="2147484458" r:id="rId14"/>
    <p:sldLayoutId id="2147484459" r:id="rId15"/>
    <p:sldLayoutId id="2147484460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4542BD5-103E-4DB5-88FB-E05DB9624044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ACAA70FC-8994-456B-8FC6-D537F8406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  <p:sldLayoutId id="2147484475" r:id="rId14"/>
    <p:sldLayoutId id="2147484476" r:id="rId15"/>
    <p:sldLayoutId id="2147484477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A98ADB3-7E4F-4041-B143-C1933A3E0DE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3F2844B7-CEF6-4069-B35D-9858A878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77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  <p:sldLayoutId id="2147484490" r:id="rId12"/>
    <p:sldLayoutId id="2147484491" r:id="rId13"/>
    <p:sldLayoutId id="2147484492" r:id="rId14"/>
    <p:sldLayoutId id="2147484493" r:id="rId15"/>
    <p:sldLayoutId id="2147484494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30862AA-79CD-47D7-A508-195920CF797F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0B5FE696-6F97-4D3C-86EA-DA1B9AC17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83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  <p:sldLayoutId id="2147484507" r:id="rId12"/>
    <p:sldLayoutId id="2147484508" r:id="rId13"/>
    <p:sldLayoutId id="2147484509" r:id="rId14"/>
    <p:sldLayoutId id="2147484510" r:id="rId15"/>
    <p:sldLayoutId id="2147484511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7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  <p:sldLayoutId id="2147484524" r:id="rId12"/>
    <p:sldLayoutId id="2147484525" r:id="rId13"/>
    <p:sldLayoutId id="2147484526" r:id="rId14"/>
    <p:sldLayoutId id="2147484527" r:id="rId15"/>
    <p:sldLayoutId id="2147484528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akerhetsdialogen.suntarbetsliv.se/aktivitet/vilka-risker/" TargetMode="External"/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920628-F32D-4B59-82A3-068B45983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Riskbedömning hot </a:t>
            </a:r>
            <a:r>
              <a:rPr lang="sv-SE" dirty="0"/>
              <a:t>och våld/otillåten påverkan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685EA8B-6E15-2133-4AB9-8BDDE9F5F8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2C56AC27-88D2-0447-F468-9C3919FC27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878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F1021C-9D07-97B6-ADE3-E977A741E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 anchor="ctr">
            <a:noAutofit/>
          </a:bodyPr>
          <a:lstStyle/>
          <a:p>
            <a:r>
              <a:rPr lang="sv-SE" dirty="0"/>
              <a:t>Riskbedömning hot och våld samt otillåten påverkan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989CA0-2387-5401-00EA-1E8613F002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>
            <a:normAutofit fontScale="92500" lnSpcReduction="10000"/>
          </a:bodyPr>
          <a:lstStyle/>
          <a:p>
            <a:r>
              <a:rPr lang="sv-SE" dirty="0">
                <a:effectLst/>
              </a:rPr>
              <a:t>Arbetsgivaren ska utreda om det finns risker kopplat till </a:t>
            </a:r>
            <a:r>
              <a:rPr lang="sv-SE" dirty="0"/>
              <a:t>hot och våld samt otillåten påverkan på arbetsplatsen. </a:t>
            </a:r>
          </a:p>
          <a:p>
            <a:r>
              <a:rPr lang="sv-SE" dirty="0">
                <a:effectLst/>
              </a:rPr>
              <a:t>Varje arbetsplats </a:t>
            </a:r>
            <a:r>
              <a:rPr lang="sv-SE" dirty="0"/>
              <a:t>ska göra en r</a:t>
            </a:r>
            <a:r>
              <a:rPr lang="sv-SE" dirty="0">
                <a:effectLst/>
              </a:rPr>
              <a:t>iskbedömning över vilka hot och våldssituationer som kan uppstå i arbetet minst en gång per år. </a:t>
            </a:r>
          </a:p>
          <a:p>
            <a:r>
              <a:rPr lang="sv-SE" dirty="0">
                <a:effectLst/>
              </a:rPr>
              <a:t>Riskbedömning görs även vid händelse där hot och våld är inblandat. </a:t>
            </a:r>
          </a:p>
          <a:p>
            <a:r>
              <a:rPr lang="sv-SE" dirty="0">
                <a:effectLst/>
              </a:rPr>
              <a:t>Vid riskbedömningen ska även tidigare anmälda riskobservationer, arbetsskador och tillbud om hot och våld beaktas samt resultat från medarbetarenkäten gällande frågorna om hot och våld.</a:t>
            </a:r>
          </a:p>
          <a:p>
            <a:endParaRPr lang="sv-SE" dirty="0"/>
          </a:p>
        </p:txBody>
      </p:sp>
      <p:pic>
        <p:nvPicPr>
          <p:cNvPr id="5" name="Bildobjekt 4" descr="En bild som visar konst, design, illustration&#10;&#10;Automatiskt genererad beskrivning med medelhög exakthet">
            <a:extLst>
              <a:ext uri="{FF2B5EF4-FFF2-40B4-BE49-F238E27FC236}">
                <a16:creationId xmlns:a16="http://schemas.microsoft.com/office/drawing/2014/main" id="{0FB4A75A-8A54-3605-6ED2-1F32B8F136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895" y="1736729"/>
            <a:ext cx="4176710" cy="41767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04552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059D24-CD46-EC8A-EAA3-A5B791691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Vilka risker finns på vår arbetsplats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70A614-7267-9828-2ED3-7D829FF4BA51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29870" indent="-229870"/>
            <a:r>
              <a:rPr lang="sv-SE" dirty="0"/>
              <a:t>Se filmen</a:t>
            </a:r>
            <a:r>
              <a:rPr lang="sv-SE" dirty="0">
                <a:hlinkClick r:id="rId2"/>
              </a:rPr>
              <a:t>: Vilka risker har vi på vår arbetsplats?</a:t>
            </a:r>
            <a:endParaRPr lang="sv-SE" dirty="0">
              <a:cs typeface="Arial" panose="020B0604020202020204"/>
            </a:endParaRPr>
          </a:p>
          <a:p>
            <a:pPr marL="229870" indent="-229870"/>
            <a:r>
              <a:rPr lang="sv-SE" dirty="0"/>
              <a:t>Prata därefter om vilka risker som finns om hot och våld samt otillåten på er arbetsplats? Ni kan om ni vill ta hjälp av checklista.</a:t>
            </a:r>
            <a:endParaRPr lang="sv-SE" dirty="0">
              <a:cs typeface="Arial" panose="020B0604020202020204"/>
            </a:endParaRPr>
          </a:p>
          <a:p>
            <a:pPr marL="229870" indent="-229870"/>
            <a:r>
              <a:rPr lang="sv-SE" dirty="0"/>
              <a:t>Därefter har ni dialog om vilka åtgärder som behöver sättas in. </a:t>
            </a:r>
          </a:p>
          <a:p>
            <a:pPr marL="229870" indent="-229870"/>
            <a:r>
              <a:rPr lang="sv-SE" dirty="0"/>
              <a:t>Skriv in risker som inte kan hanteras direkt i er handlingsplan. Detta blir sedan ett underlag till er enhetsanpassade rutin hot och våldssituationer. </a:t>
            </a:r>
          </a:p>
          <a:p>
            <a:pPr marL="229870" indent="-229870"/>
            <a:r>
              <a:rPr lang="sv-SE" dirty="0"/>
              <a:t>Ha dialog om hur tydliga era rutiner är? Vet alla vem som gör vad om något händer?</a:t>
            </a:r>
            <a:endParaRPr lang="sv-SE" dirty="0">
              <a:cs typeface="Arial" panose="020B0604020202020204"/>
            </a:endParaRPr>
          </a:p>
          <a:p>
            <a:pPr marL="229870" indent="-229870"/>
            <a:r>
              <a:rPr lang="sv-SE" dirty="0">
                <a:cs typeface="Arial" panose="020B0604020202020204"/>
              </a:rPr>
              <a:t>Har hot och våldssituationer/otillåten påverkan polisanmälts?</a:t>
            </a:r>
          </a:p>
          <a:p>
            <a:pPr marL="229870" indent="-229870"/>
            <a:endParaRPr lang="sv-SE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9340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BDAD27-E3F8-408B-A998-F26885507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Kontakt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E4FCA14-D569-4621-9ECA-81A8239362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Helene Johnsson</a:t>
            </a:r>
          </a:p>
          <a:p>
            <a:r>
              <a:rPr lang="sv-SE" dirty="0"/>
              <a:t>helene.johnsson@aldrevardomsorg.goteborg.se</a:t>
            </a:r>
          </a:p>
          <a:p>
            <a:r>
              <a:rPr lang="sv-SE" dirty="0"/>
              <a:t>Äldre samt vård- och omsorgsförvaltningen, Göteborgs Stad</a:t>
            </a:r>
          </a:p>
        </p:txBody>
      </p:sp>
    </p:spTree>
    <p:extLst>
      <p:ext uri="{BB962C8B-B14F-4D97-AF65-F5344CB8AC3E}">
        <p14:creationId xmlns:p14="http://schemas.microsoft.com/office/powerpoint/2010/main" val="2441568218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607A6647-1E2D-454B-A339-17BC31080D31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AA4B3810-684E-4117-9085-0BD05AB2197B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88F39ED8-20F2-4154-B5FA-E3DFBA65AE9F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4E0CFFA6-2F53-49AE-8AB5-FCEC43EEE8CD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4B852849-615D-42DF-9FD9-53AFD6771B5A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590A078F-1C00-4335-8517-E713EE09D18F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FEEF4225-DF23-4A05-BDFD-AAB08ACF4615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4B39BACD-060C-4B7E-AB6D-2F890CF44FDD}"/>
    </a:ext>
  </a:extLst>
</a:theme>
</file>

<file path=ppt/theme/theme9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7D1FB89B4AB14FA2559FF0B868F47D" ma:contentTypeVersion="10" ma:contentTypeDescription="Skapa ett nytt dokument." ma:contentTypeScope="" ma:versionID="0b94180113a1faed3569743c30a6fe6b">
  <xsd:schema xmlns:xsd="http://www.w3.org/2001/XMLSchema" xmlns:xs="http://www.w3.org/2001/XMLSchema" xmlns:p="http://schemas.microsoft.com/office/2006/metadata/properties" xmlns:ns2="b0ce67f5-ab09-467a-970c-06522761ce48" xmlns:ns3="655b1737-3d84-437d-abf8-09ccddba321b" targetNamespace="http://schemas.microsoft.com/office/2006/metadata/properties" ma:root="true" ma:fieldsID="2d5dbc7f12a5711a79d3915f81ac8c19" ns2:_="" ns3:_="">
    <xsd:import namespace="b0ce67f5-ab09-467a-970c-06522761ce48"/>
    <xsd:import namespace="655b1737-3d84-437d-abf8-09ccddba32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ce67f5-ab09-467a-970c-06522761ce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5b1737-3d84-437d-abf8-09ccddba321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565BA2-1D21-4ACE-BA06-8E5E5F9805D8}">
  <ds:schemaRefs>
    <ds:schemaRef ds:uri="http://schemas.microsoft.com/office/infopath/2007/PartnerControls"/>
    <ds:schemaRef ds:uri="655b1737-3d84-437d-abf8-09ccddba321b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b0ce67f5-ab09-467a-970c-06522761ce4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04BFDE0-4B87-444E-9EB4-1594238D11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ce67f5-ab09-467a-970c-06522761ce48"/>
    <ds:schemaRef ds:uri="655b1737-3d84-437d-abf8-09ccddba32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BA3D1F-5EC9-4F0C-8B75-9BD95DA5BB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224</Words>
  <Application>Microsoft Office PowerPoint</Application>
  <PresentationFormat>Bredbild</PresentationFormat>
  <Paragraphs>19</Paragraphs>
  <Slides>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4</vt:i4>
      </vt:variant>
    </vt:vector>
  </HeadingPairs>
  <TitlesOfParts>
    <vt:vector size="16" baseType="lpstr">
      <vt:lpstr>Arial</vt:lpstr>
      <vt:lpstr>Arial Black</vt:lpstr>
      <vt:lpstr>Calibri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Riskbedömning hot och våld/otillåten påverkan</vt:lpstr>
      <vt:lpstr>Riskbedömning hot och våld samt otillåten påverkan</vt:lpstr>
      <vt:lpstr>Vilka risker finns på vår arbetsplats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16:9</dc:title>
  <dc:creator>helene.johnsson@aldrevardomsorg.goteborg.se</dc:creator>
  <cp:lastModifiedBy>Helene Johnsson</cp:lastModifiedBy>
  <cp:revision>39</cp:revision>
  <dcterms:created xsi:type="dcterms:W3CDTF">2022-01-20T14:09:27Z</dcterms:created>
  <dcterms:modified xsi:type="dcterms:W3CDTF">2024-12-17T13:07:24Z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0x010100327D1FB89B4AB14FA2559FF0B868F47D</vt:lpwstr>
  </property>
</Properties>
</file>